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(MS)" panose="020B0604020202020204" charset="0"/>
      <p:regular r:id="rId17"/>
    </p:embeddedFont>
    <p:embeddedFont>
      <p:font typeface="Calibri (MS) Bold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Montserrat Classic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pagespeed.web.dev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8633" y="990436"/>
            <a:ext cx="18645266" cy="2886509"/>
          </a:xfrm>
          <a:custGeom>
            <a:avLst/>
            <a:gdLst/>
            <a:ahLst/>
            <a:cxnLst/>
            <a:rect l="l" t="t" r="r" b="b"/>
            <a:pathLst>
              <a:path w="18645266" h="2886509">
                <a:moveTo>
                  <a:pt x="0" y="0"/>
                </a:moveTo>
                <a:lnTo>
                  <a:pt x="18645266" y="0"/>
                </a:lnTo>
                <a:lnTo>
                  <a:pt x="18645266" y="2886509"/>
                </a:lnTo>
                <a:lnTo>
                  <a:pt x="0" y="2886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t="-165180" b="-165180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1404077" y="3875993"/>
            <a:ext cx="21096154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1963956" y="976149"/>
            <a:ext cx="22215912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548907" y="3403070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700"/>
                </a:lnTo>
                <a:lnTo>
                  <a:pt x="0" y="9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90241" y="4344562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6" y="0"/>
                </a:lnTo>
                <a:lnTo>
                  <a:pt x="2566756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725482" y="8636776"/>
            <a:ext cx="533818" cy="533818"/>
            <a:chOff x="0" y="0"/>
            <a:chExt cx="711757" cy="71175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11757" cy="71175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69F6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76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 rot="-10800000">
              <a:off x="275537" y="176828"/>
              <a:ext cx="215755" cy="358100"/>
            </a:xfrm>
            <a:custGeom>
              <a:avLst/>
              <a:gdLst/>
              <a:ahLst/>
              <a:cxnLst/>
              <a:rect l="l" t="t" r="r" b="b"/>
              <a:pathLst>
                <a:path w="215755" h="358100">
                  <a:moveTo>
                    <a:pt x="0" y="0"/>
                  </a:moveTo>
                  <a:lnTo>
                    <a:pt x="215755" y="0"/>
                  </a:lnTo>
                  <a:lnTo>
                    <a:pt x="215755" y="358101"/>
                  </a:lnTo>
                  <a:lnTo>
                    <a:pt x="0" y="358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836580" y="5966906"/>
            <a:ext cx="8141675" cy="33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0"/>
              </a:lnSpc>
            </a:pPr>
            <a:r>
              <a:rPr lang="en-US" sz="14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SEO </a:t>
            </a:r>
          </a:p>
          <a:p>
            <a:pPr algn="l">
              <a:lnSpc>
                <a:spcPts val="12600"/>
              </a:lnSpc>
            </a:pPr>
            <a:r>
              <a:rPr lang="en-US" sz="14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276224"/>
            <a:ext cx="14386058" cy="7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Off-Page SEO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9746" y="1540435"/>
            <a:ext cx="16267061" cy="683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 Quality Backlinks: </a:t>
            </a: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Adobe courses , Youtube tutorials and Blog mentions about Adobe softwares by content creators 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Branded searches:</a:t>
            </a: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Adobe Products are highly regarded in the market regarding them ; Phot</a:t>
            </a: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oshop , Lightroom and adobe stock images are highly popular 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 engagement and shares on social media platforms: </a:t>
            </a: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Adobe encourages content creators by events and also collaborating with the content creators in socal media and during their software upgradation 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Improvements </a:t>
            </a:r>
          </a:p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Local SEO:  </a:t>
            </a: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optimize the page for local search by including relevant keywords like "Creative Cloud India," "Best design software for India," etc.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276224"/>
            <a:ext cx="14386058" cy="7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Outcomes of </a:t>
            </a: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</a:t>
            </a:r>
            <a:endParaRPr lang="en-US" sz="6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1417" y="1440615"/>
            <a:ext cx="16267061" cy="428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This SEO audit report helped me to learn the required SEO audit tools 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Keyword knowledge 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Importance of high quality backlinks </a:t>
            </a: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5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8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2201" y="1515831"/>
            <a:ext cx="5298170" cy="431919"/>
            <a:chOff x="0" y="0"/>
            <a:chExt cx="7064226" cy="575892"/>
          </a:xfrm>
        </p:grpSpPr>
        <p:sp>
          <p:nvSpPr>
            <p:cNvPr id="3" name="TextBox 3"/>
            <p:cNvSpPr txBox="1"/>
            <p:nvPr/>
          </p:nvSpPr>
          <p:spPr>
            <a:xfrm>
              <a:off x="1349040" y="85725"/>
              <a:ext cx="5715186" cy="49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About Company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2201" y="2723353"/>
            <a:ext cx="5557374" cy="509989"/>
            <a:chOff x="0" y="0"/>
            <a:chExt cx="7409832" cy="679985"/>
          </a:xfrm>
        </p:grpSpPr>
        <p:sp>
          <p:nvSpPr>
            <p:cNvPr id="6" name="TextBox 6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02.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49040" y="189818"/>
              <a:ext cx="6060792" cy="49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Initial Audit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32201" y="4008944"/>
            <a:ext cx="5298170" cy="431919"/>
            <a:chOff x="0" y="0"/>
            <a:chExt cx="7064226" cy="575892"/>
          </a:xfrm>
        </p:grpSpPr>
        <p:sp>
          <p:nvSpPr>
            <p:cNvPr id="9" name="TextBox 9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03.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49040" y="85725"/>
              <a:ext cx="5715186" cy="49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Keyword Research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32201" y="5216466"/>
            <a:ext cx="5557374" cy="755769"/>
            <a:chOff x="0" y="0"/>
            <a:chExt cx="7409832" cy="10076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04.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49040" y="85725"/>
              <a:ext cx="6060792" cy="921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On-Page SEO Optimization Audit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32201" y="6423987"/>
            <a:ext cx="5557374" cy="431919"/>
            <a:chOff x="0" y="0"/>
            <a:chExt cx="7409832" cy="57589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05.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49040" y="85725"/>
              <a:ext cx="6060792" cy="49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Content Strategy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32201" y="7631509"/>
            <a:ext cx="5557374" cy="431919"/>
            <a:chOff x="0" y="0"/>
            <a:chExt cx="7409832" cy="57589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06.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49040" y="85725"/>
              <a:ext cx="6060792" cy="49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Off-Page SEO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0" y="914400"/>
            <a:ext cx="6820668" cy="9372600"/>
          </a:xfrm>
          <a:custGeom>
            <a:avLst/>
            <a:gdLst/>
            <a:ahLst/>
            <a:cxnLst/>
            <a:rect l="l" t="t" r="r" b="b"/>
            <a:pathLst>
              <a:path w="6820668" h="9372600">
                <a:moveTo>
                  <a:pt x="0" y="0"/>
                </a:moveTo>
                <a:lnTo>
                  <a:pt x="6820668" y="0"/>
                </a:lnTo>
                <a:lnTo>
                  <a:pt x="6820668" y="9372600"/>
                </a:lnTo>
                <a:lnTo>
                  <a:pt x="0" y="937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127920" r="-16916"/>
            </a:stretch>
          </a:blipFill>
        </p:spPr>
      </p:sp>
      <p:sp>
        <p:nvSpPr>
          <p:cNvPr id="21" name="AutoShape 21"/>
          <p:cNvSpPr/>
          <p:nvPr/>
        </p:nvSpPr>
        <p:spPr>
          <a:xfrm>
            <a:off x="8077968" y="2345547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8077968" y="3572985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-5400000">
            <a:off x="3158876" y="5857816"/>
            <a:ext cx="9858256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-2872600" y="914400"/>
            <a:ext cx="24033200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17004622" y="1901271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6" y="0"/>
                </a:lnTo>
                <a:lnTo>
                  <a:pt x="2566756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793922" y="417630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6" y="0"/>
                </a:lnTo>
                <a:lnTo>
                  <a:pt x="2566756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AutoShape 27"/>
          <p:cNvSpPr/>
          <p:nvPr/>
        </p:nvSpPr>
        <p:spPr>
          <a:xfrm>
            <a:off x="8077968" y="4800422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8077968" y="6027860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8077968" y="7255297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8077968" y="8411090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9432201" y="8695806"/>
            <a:ext cx="5557374" cy="431919"/>
            <a:chOff x="0" y="0"/>
            <a:chExt cx="7409832" cy="575892"/>
          </a:xfrm>
        </p:grpSpPr>
        <p:sp>
          <p:nvSpPr>
            <p:cNvPr id="32" name="TextBox 32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07.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349040" y="85725"/>
              <a:ext cx="6060792" cy="49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Conclusion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8077968" y="9408713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276224"/>
            <a:ext cx="14386058" cy="7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Company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696806" y="2309548"/>
            <a:ext cx="562494" cy="562494"/>
            <a:chOff x="0" y="0"/>
            <a:chExt cx="749991" cy="74999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49991" cy="749991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69F6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28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-10800000">
              <a:off x="290338" y="186327"/>
              <a:ext cx="227345" cy="377337"/>
            </a:xfrm>
            <a:custGeom>
              <a:avLst/>
              <a:gdLst/>
              <a:ahLst/>
              <a:cxnLst/>
              <a:rect l="l" t="t" r="r" b="b"/>
              <a:pathLst>
                <a:path w="227345" h="377337">
                  <a:moveTo>
                    <a:pt x="0" y="0"/>
                  </a:moveTo>
                  <a:lnTo>
                    <a:pt x="227346" y="0"/>
                  </a:lnTo>
                  <a:lnTo>
                    <a:pt x="227346" y="377337"/>
                  </a:lnTo>
                  <a:lnTo>
                    <a:pt x="0" y="377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68692" y="1551634"/>
            <a:ext cx="16950616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Adobe is a leading technology company that specializes in developing software for creativity and digital experiences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Their services include: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4604" y="3999559"/>
            <a:ext cx="4597005" cy="415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Creative Cloud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Design Software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Photography Software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Video &amp; Audio Software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81836" y="3999559"/>
            <a:ext cx="4597005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Document Cloud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Acrobat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Sign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717041" y="3980509"/>
            <a:ext cx="4597005" cy="415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Digital Marketing Services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Marketing Cloud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Analytics Cloud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Advertising Cloud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Commerce Cloud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8473" y="390525"/>
            <a:ext cx="14386058" cy="142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 Audit</a:t>
            </a:r>
          </a:p>
          <a:p>
            <a:pPr algn="l">
              <a:lnSpc>
                <a:spcPts val="5400"/>
              </a:lnSpc>
            </a:pPr>
            <a:endParaRPr lang="en-US" sz="60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8473" y="1198396"/>
            <a:ext cx="17700008" cy="325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Current Performance: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Initial analysis suggests potential for improvement in size of images used and its layout 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Mobile speed index is high due to the image load time - Mobile optimisation is required 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3996" y="4127457"/>
            <a:ext cx="17700008" cy="325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Strengths: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Brand Authority: Adobe is a well-established brand with a strong online presence. This can give them a natural advantage in search engine rankings.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Global Presence: Adobe likely has a strong backlink profile with links from other websites around the world.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120 million monthly organic traffic - 20K for adobe india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473" y="7750088"/>
            <a:ext cx="17700008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Weekness: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No H1 and H2  tags are used in the website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mobile speed index is 2X web speed index  due to image loading time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287254" y="3374750"/>
            <a:ext cx="9629818" cy="3221892"/>
          </a:xfrm>
          <a:custGeom>
            <a:avLst/>
            <a:gdLst/>
            <a:ahLst/>
            <a:cxnLst/>
            <a:rect l="l" t="t" r="r" b="b"/>
            <a:pathLst>
              <a:path w="9629818" h="3221892">
                <a:moveTo>
                  <a:pt x="0" y="0"/>
                </a:moveTo>
                <a:lnTo>
                  <a:pt x="9629817" y="0"/>
                </a:lnTo>
                <a:lnTo>
                  <a:pt x="9629817" y="3221892"/>
                </a:lnTo>
                <a:lnTo>
                  <a:pt x="0" y="3221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0" r="-108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9144000" cy="3374750"/>
          </a:xfrm>
          <a:custGeom>
            <a:avLst/>
            <a:gdLst/>
            <a:ahLst/>
            <a:cxnLst/>
            <a:rect l="l" t="t" r="r" b="b"/>
            <a:pathLst>
              <a:path w="9144000" h="3374750">
                <a:moveTo>
                  <a:pt x="0" y="0"/>
                </a:moveTo>
                <a:lnTo>
                  <a:pt x="9144000" y="0"/>
                </a:lnTo>
                <a:lnTo>
                  <a:pt x="9144000" y="3374750"/>
                </a:lnTo>
                <a:lnTo>
                  <a:pt x="0" y="3374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03" b="-80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0"/>
            <a:ext cx="9059732" cy="3374750"/>
          </a:xfrm>
          <a:custGeom>
            <a:avLst/>
            <a:gdLst/>
            <a:ahLst/>
            <a:cxnLst/>
            <a:rect l="l" t="t" r="r" b="b"/>
            <a:pathLst>
              <a:path w="9059732" h="3374750">
                <a:moveTo>
                  <a:pt x="0" y="0"/>
                </a:moveTo>
                <a:lnTo>
                  <a:pt x="9059732" y="0"/>
                </a:lnTo>
                <a:lnTo>
                  <a:pt x="9059732" y="3374750"/>
                </a:lnTo>
                <a:lnTo>
                  <a:pt x="0" y="3374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743" y="3374750"/>
            <a:ext cx="8129511" cy="3660408"/>
          </a:xfrm>
          <a:custGeom>
            <a:avLst/>
            <a:gdLst/>
            <a:ahLst/>
            <a:cxnLst/>
            <a:rect l="l" t="t" r="r" b="b"/>
            <a:pathLst>
              <a:path w="8129511" h="3660408">
                <a:moveTo>
                  <a:pt x="0" y="0"/>
                </a:moveTo>
                <a:lnTo>
                  <a:pt x="8129511" y="0"/>
                </a:lnTo>
                <a:lnTo>
                  <a:pt x="8129511" y="3660408"/>
                </a:lnTo>
                <a:lnTo>
                  <a:pt x="0" y="3660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79641" y="7733790"/>
            <a:ext cx="17700008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Tools used</a:t>
            </a:r>
          </a:p>
          <a:p>
            <a:pPr algn="l">
              <a:lnSpc>
                <a:spcPts val="3599"/>
              </a:lnSpc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  <a:hlinkClick r:id="rId7" tooltip="https://pagespeed.web.dev"/>
              </a:rPr>
              <a:t>PageSpeed Insights</a:t>
            </a:r>
          </a:p>
          <a:p>
            <a:pPr algn="l">
              <a:lnSpc>
                <a:spcPts val="3599"/>
              </a:lnSpc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RankMath</a:t>
            </a:r>
          </a:p>
          <a:p>
            <a:pPr algn="l">
              <a:lnSpc>
                <a:spcPts val="3599"/>
              </a:lnSpc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Ahrefs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2657" y="171450"/>
            <a:ext cx="14386058" cy="7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Keyword Research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49469" y="1152525"/>
            <a:ext cx="8299396" cy="504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Long-Tail Keywords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Best photo editing software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Free graphic design software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Video editing software for Windows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Marketing automation platform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PDF editor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Cloud-based design tools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AI-powered design tools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0068" y="1152525"/>
            <a:ext cx="5323688" cy="594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Primary Keywords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Adobe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Creative Cloud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Photoshop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Illustrator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InDesign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Premiere Pro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After Effects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Marketing Cloud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Document Cloud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PDF editor ( related)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93908" y="1152525"/>
            <a:ext cx="5255561" cy="594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Secondary Keywords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Photo editing software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Graphic design tools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Video editing software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Digital illustration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PDF editor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Stock images and graphics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2657" y="6670915"/>
            <a:ext cx="14386058" cy="63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5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Competitor Analysis for Keywords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7992" y="7335762"/>
            <a:ext cx="17700008" cy="325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For Creative Cloud - The competitor rate is very high compared to other service provided by the Adobe. 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Adobe's main competitors in keyword research include Canva for online design, Corel for vector and photo editing, Affinity for affordable design software, Sketch and Figma for UI/UX tools, Procreate for digital illustration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276224"/>
            <a:ext cx="14386058" cy="142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On-Page SEO Optimization Audit</a:t>
            </a:r>
          </a:p>
          <a:p>
            <a:pPr algn="l">
              <a:lnSpc>
                <a:spcPts val="5400"/>
              </a:lnSpc>
            </a:pPr>
            <a:endParaRPr lang="en-US" sz="60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8692" y="1551634"/>
            <a:ext cx="16950616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Selected page :  https://www.adobe.com/in/creativecloud.html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9746" y="2637484"/>
            <a:ext cx="16267061" cy="773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Strengths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Content Quality and Relevance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Title Tag  and Description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Outgoing links - 195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Imagery 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Weakness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Page optimization for mobile is required - speed is high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Keyword stuffing - few words are used more than 40 times  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Actionable insights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Image optimization for mobile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Reduce keyword stuffing 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18212" y="163411"/>
            <a:ext cx="8553638" cy="3500830"/>
          </a:xfrm>
          <a:custGeom>
            <a:avLst/>
            <a:gdLst/>
            <a:ahLst/>
            <a:cxnLst/>
            <a:rect l="l" t="t" r="r" b="b"/>
            <a:pathLst>
              <a:path w="8553638" h="3500830">
                <a:moveTo>
                  <a:pt x="0" y="0"/>
                </a:moveTo>
                <a:lnTo>
                  <a:pt x="8553638" y="0"/>
                </a:lnTo>
                <a:lnTo>
                  <a:pt x="8553638" y="3500830"/>
                </a:lnTo>
                <a:lnTo>
                  <a:pt x="0" y="350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248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239690"/>
            <a:ext cx="8893376" cy="3348273"/>
          </a:xfrm>
          <a:custGeom>
            <a:avLst/>
            <a:gdLst/>
            <a:ahLst/>
            <a:cxnLst/>
            <a:rect l="l" t="t" r="r" b="b"/>
            <a:pathLst>
              <a:path w="8893376" h="3348273">
                <a:moveTo>
                  <a:pt x="0" y="0"/>
                </a:moveTo>
                <a:lnTo>
                  <a:pt x="8893376" y="0"/>
                </a:lnTo>
                <a:lnTo>
                  <a:pt x="8893376" y="3348273"/>
                </a:lnTo>
                <a:lnTo>
                  <a:pt x="0" y="3348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29824" y="3758612"/>
            <a:ext cx="8721728" cy="5499688"/>
          </a:xfrm>
          <a:custGeom>
            <a:avLst/>
            <a:gdLst/>
            <a:ahLst/>
            <a:cxnLst/>
            <a:rect l="l" t="t" r="r" b="b"/>
            <a:pathLst>
              <a:path w="8721728" h="5499688">
                <a:moveTo>
                  <a:pt x="0" y="0"/>
                </a:moveTo>
                <a:lnTo>
                  <a:pt x="8721728" y="0"/>
                </a:lnTo>
                <a:lnTo>
                  <a:pt x="8721728" y="5499688"/>
                </a:lnTo>
                <a:lnTo>
                  <a:pt x="0" y="5499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8212" y="3758612"/>
            <a:ext cx="7578554" cy="2849874"/>
          </a:xfrm>
          <a:custGeom>
            <a:avLst/>
            <a:gdLst/>
            <a:ahLst/>
            <a:cxnLst/>
            <a:rect l="l" t="t" r="r" b="b"/>
            <a:pathLst>
              <a:path w="7578554" h="2849874">
                <a:moveTo>
                  <a:pt x="0" y="0"/>
                </a:moveTo>
                <a:lnTo>
                  <a:pt x="7578554" y="0"/>
                </a:lnTo>
                <a:lnTo>
                  <a:pt x="7578554" y="2849874"/>
                </a:lnTo>
                <a:lnTo>
                  <a:pt x="0" y="2849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8212" y="6608486"/>
            <a:ext cx="7178454" cy="2022382"/>
          </a:xfrm>
          <a:custGeom>
            <a:avLst/>
            <a:gdLst/>
            <a:ahLst/>
            <a:cxnLst/>
            <a:rect l="l" t="t" r="r" b="b"/>
            <a:pathLst>
              <a:path w="7178454" h="2022382">
                <a:moveTo>
                  <a:pt x="0" y="0"/>
                </a:moveTo>
                <a:lnTo>
                  <a:pt x="7178454" y="0"/>
                </a:lnTo>
                <a:lnTo>
                  <a:pt x="7178454" y="2022381"/>
                </a:lnTo>
                <a:lnTo>
                  <a:pt x="0" y="2022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7368" y="8830892"/>
            <a:ext cx="17700008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Tools used</a:t>
            </a:r>
          </a:p>
          <a:p>
            <a:pPr algn="l">
              <a:lnSpc>
                <a:spcPts val="3599"/>
              </a:lnSpc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Site Cheaker </a:t>
            </a:r>
          </a:p>
          <a:p>
            <a:pPr algn="l">
              <a:lnSpc>
                <a:spcPts val="3599"/>
              </a:lnSpc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Ahrefs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276224"/>
            <a:ext cx="14386058" cy="7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9746" y="1517726"/>
            <a:ext cx="16267061" cy="773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Used Website : https://www.adobe.com/in/creativecloud.html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Content type</a:t>
            </a: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: The website uses a mix of text, images, and videos to promote Creative Cloud.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website emphasizes the benefits of subscribing to Creative Cloud, such as access to a wide range of apps, tutorials, fonts, templates, and cloud storage.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Call to action: The website includes a call to action to start a free trial of Creative Cloud.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Online Forums and Communities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Organic Reach</a:t>
            </a: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622</Words>
  <Application>Microsoft Office PowerPoint</Application>
  <PresentationFormat>Custom</PresentationFormat>
  <Paragraphs>131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 (MS) Bold</vt:lpstr>
      <vt:lpstr>Calibri</vt:lpstr>
      <vt:lpstr>Calibri (MS)</vt:lpstr>
      <vt:lpstr>Canva Sans Bold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Futuristic SEO Slides with Gradient Elements Presentation </dc:title>
  <cp:lastModifiedBy>Balamuralidhar Reddy</cp:lastModifiedBy>
  <cp:revision>2</cp:revision>
  <dcterms:created xsi:type="dcterms:W3CDTF">2006-08-16T00:00:00Z</dcterms:created>
  <dcterms:modified xsi:type="dcterms:W3CDTF">2024-11-12T07:16:32Z</dcterms:modified>
  <dc:identifier>DAGWJn63UY4</dc:identifier>
</cp:coreProperties>
</file>